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1" r:id="rId1"/>
  </p:sldMasterIdLst>
  <p:sldIdLst>
    <p:sldId id="256" r:id="rId2"/>
    <p:sldId id="257" r:id="rId3"/>
    <p:sldId id="258" r:id="rId4"/>
    <p:sldId id="265" r:id="rId5"/>
    <p:sldId id="260" r:id="rId6"/>
    <p:sldId id="259" r:id="rId7"/>
    <p:sldId id="261" r:id="rId8"/>
    <p:sldId id="263" r:id="rId9"/>
    <p:sldId id="262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87" autoAdjust="0"/>
  </p:normalViewPr>
  <p:slideViewPr>
    <p:cSldViewPr snapToGrid="0" snapToObjects="1">
      <p:cViewPr varScale="1">
        <p:scale>
          <a:sx n="124" d="100"/>
          <a:sy n="124" d="100"/>
        </p:scale>
        <p:origin x="-12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5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3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9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6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2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0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5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8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64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0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3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AD24-7AE2-3641-863A-17006AEA2BD4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B900C-1580-7F44-990B-5D801FCFA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8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thenation.com/article/diplomacy-with-north-korea-has-worked-before-and-can-work-again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imshorrock.com" TargetMode="External"/><Relationship Id="rId3" Type="http://schemas.openxmlformats.org/officeDocument/2006/relationships/hyperlink" Target="https://www.thenation.com/authors/tim-shorroc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5159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US AND NORTH KOREA: </a:t>
            </a:r>
            <a:br>
              <a:rPr lang="en-US" dirty="0" smtClean="0"/>
            </a:br>
            <a:r>
              <a:rPr lang="en-US" dirty="0" smtClean="0"/>
              <a:t>HOW WE GOT HERE AND</a:t>
            </a:r>
            <a:br>
              <a:rPr lang="en-US" dirty="0" smtClean="0"/>
            </a:br>
            <a:r>
              <a:rPr lang="en-US" dirty="0" smtClean="0"/>
              <a:t>HOW WE CAN MAKE THE PEACE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8307387" cy="753036"/>
          </a:xfrm>
        </p:spPr>
        <p:txBody>
          <a:bodyPr>
            <a:normAutofit fontScale="25000" lnSpcReduction="20000"/>
          </a:bodyPr>
          <a:lstStyle/>
          <a:p>
            <a:r>
              <a:rPr lang="en-US" sz="4400" b="1" dirty="0" smtClean="0"/>
              <a:t>Tim Shorrock</a:t>
            </a:r>
          </a:p>
          <a:p>
            <a:r>
              <a:rPr lang="en-US" sz="4400" dirty="0" smtClean="0"/>
              <a:t>The Nation/Korea Center for Investigative Journalism</a:t>
            </a:r>
          </a:p>
          <a:p>
            <a:r>
              <a:rPr lang="en-US" sz="4400" dirty="0" smtClean="0"/>
              <a:t>Most of this material is adapted from my article, “</a:t>
            </a:r>
            <a:r>
              <a:rPr lang="en-US" sz="4400" dirty="0" smtClean="0">
                <a:hlinkClick r:id="rId2"/>
              </a:rPr>
              <a:t>Diplomacy Has Worked Before in North Korea</a:t>
            </a:r>
            <a:r>
              <a:rPr lang="en-US" sz="4400" dirty="0" smtClean="0"/>
              <a:t>,” </a:t>
            </a:r>
          </a:p>
          <a:p>
            <a:r>
              <a:rPr lang="en-US" sz="4400" i="1" dirty="0" smtClean="0"/>
              <a:t>The Nation, </a:t>
            </a:r>
            <a:r>
              <a:rPr lang="en-US" sz="4400" dirty="0" smtClean="0"/>
              <a:t>September 5, 2017.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0756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BUSH LATER OPENED TALKS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Amazingly, Bush reopened talks with North Korea </a:t>
            </a:r>
            <a:r>
              <a:rPr lang="en-US" i="1" dirty="0" smtClean="0"/>
              <a:t>3 weeks after </a:t>
            </a:r>
            <a:r>
              <a:rPr lang="en-US" dirty="0" smtClean="0"/>
              <a:t>it exploded its first atomic bomb. </a:t>
            </a:r>
          </a:p>
          <a:p>
            <a:r>
              <a:rPr lang="en-US" dirty="0" smtClean="0"/>
              <a:t>Bush’s </a:t>
            </a:r>
            <a:r>
              <a:rPr lang="en-US" dirty="0"/>
              <a:t>negotiations were eased by </a:t>
            </a:r>
            <a:r>
              <a:rPr lang="en-US" dirty="0" smtClean="0"/>
              <a:t>the </a:t>
            </a:r>
            <a:r>
              <a:rPr lang="en-US" dirty="0"/>
              <a:t>second North-South summit in October 2007</a:t>
            </a:r>
            <a:r>
              <a:rPr lang="en-US" dirty="0" smtClean="0"/>
              <a:t>. This was during the “Sunshine Policy” period initiated by President Kim </a:t>
            </a:r>
            <a:r>
              <a:rPr lang="en-US" dirty="0" err="1" smtClean="0"/>
              <a:t>Dae</a:t>
            </a:r>
            <a:r>
              <a:rPr lang="en-US" dirty="0" smtClean="0"/>
              <a:t> Jung. </a:t>
            </a:r>
          </a:p>
          <a:p>
            <a:r>
              <a:rPr lang="en-US" dirty="0" smtClean="0"/>
              <a:t>The negotiations became known as the “Six Party Talks,” involving China, Russia, Japan and SK.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68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RIGHT CAME TO POWER IN SOUTH KOREA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In 2007, pro-engagement </a:t>
            </a:r>
            <a:r>
              <a:rPr lang="en-US" dirty="0" err="1" smtClean="0"/>
              <a:t>Roh</a:t>
            </a:r>
            <a:r>
              <a:rPr lang="en-US" dirty="0" smtClean="0"/>
              <a:t> Moo-</a:t>
            </a:r>
            <a:r>
              <a:rPr lang="en-US" dirty="0" err="1" smtClean="0"/>
              <a:t>hyun</a:t>
            </a:r>
            <a:r>
              <a:rPr lang="en-US" dirty="0" smtClean="0"/>
              <a:t> was succeeded by Lee </a:t>
            </a:r>
            <a:r>
              <a:rPr lang="en-US" dirty="0" err="1" smtClean="0"/>
              <a:t>Myung-bak</a:t>
            </a:r>
            <a:r>
              <a:rPr lang="en-US" dirty="0" smtClean="0"/>
              <a:t>, a right-winger dead set against the Sunshine Policy. </a:t>
            </a:r>
          </a:p>
          <a:p>
            <a:r>
              <a:rPr lang="en-US" dirty="0" smtClean="0"/>
              <a:t>Backed by the new conservative LDP government in Japan, Lee demanded a system of written verification for the </a:t>
            </a:r>
            <a:r>
              <a:rPr lang="en-US" dirty="0" smtClean="0"/>
              <a:t>Six-Party talks. </a:t>
            </a:r>
            <a:r>
              <a:rPr lang="en-US" dirty="0" smtClean="0"/>
              <a:t>Bush agreed. </a:t>
            </a:r>
          </a:p>
          <a:p>
            <a:r>
              <a:rPr lang="en-US" dirty="0"/>
              <a:t>T</a:t>
            </a:r>
            <a:r>
              <a:rPr lang="en-US" dirty="0" smtClean="0"/>
              <a:t>ensions are always lower when progressives are in power in SK </a:t>
            </a:r>
            <a:r>
              <a:rPr lang="mr-IN" dirty="0" smtClean="0"/>
              <a:t>–</a:t>
            </a:r>
            <a:r>
              <a:rPr lang="en-US" dirty="0" smtClean="0"/>
              <a:t> except for now. We can thank Trump for that.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23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 KOREA SAID 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North </a:t>
            </a:r>
            <a:r>
              <a:rPr lang="en-US" dirty="0" smtClean="0"/>
              <a:t>Korea opposed </a:t>
            </a:r>
            <a:r>
              <a:rPr lang="en-US" dirty="0"/>
              <a:t>the demand as a violation of the </a:t>
            </a:r>
            <a:r>
              <a:rPr lang="en-US" dirty="0" smtClean="0"/>
              <a:t>original accords </a:t>
            </a:r>
            <a:r>
              <a:rPr lang="en-US" dirty="0"/>
              <a:t>signed by the </a:t>
            </a:r>
            <a:r>
              <a:rPr lang="en-US" dirty="0" err="1"/>
              <a:t>Roh</a:t>
            </a:r>
            <a:r>
              <a:rPr lang="en-US" dirty="0"/>
              <a:t> government. In response, both </a:t>
            </a:r>
            <a:r>
              <a:rPr lang="en-US" dirty="0" smtClean="0"/>
              <a:t>SK and </a:t>
            </a:r>
            <a:r>
              <a:rPr lang="en-US" dirty="0"/>
              <a:t>Japan cut off </a:t>
            </a:r>
            <a:r>
              <a:rPr lang="en-US" dirty="0" smtClean="0"/>
              <a:t>energy </a:t>
            </a:r>
            <a:r>
              <a:rPr lang="en-US" dirty="0"/>
              <a:t>assistance to the North, leaving the Six-Party Talks in limbo. </a:t>
            </a:r>
            <a:endParaRPr lang="en-US" dirty="0" smtClean="0"/>
          </a:p>
          <a:p>
            <a:r>
              <a:rPr lang="en-US" dirty="0" smtClean="0"/>
              <a:t>They heightened </a:t>
            </a:r>
            <a:r>
              <a:rPr lang="en-US" dirty="0"/>
              <a:t>tensions with the North and helped bring on the current </a:t>
            </a:r>
            <a:r>
              <a:rPr lang="en-US" dirty="0" smtClean="0"/>
              <a:t>crisis. Turning point was the 2010 apparent torpedoing of a SK warship. </a:t>
            </a:r>
          </a:p>
          <a:p>
            <a:r>
              <a:rPr lang="en-US" dirty="0" smtClean="0"/>
              <a:t>Lee’s hardline policies were later adopted by Park </a:t>
            </a:r>
            <a:r>
              <a:rPr lang="en-US" dirty="0" err="1" smtClean="0"/>
              <a:t>Geun-hye</a:t>
            </a:r>
            <a:r>
              <a:rPr lang="en-US" dirty="0" smtClean="0"/>
              <a:t>, who was impeached this year. She closed the last remnant of S-N cooperation, the Kaesong Industrial Zone north of the DMZ.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27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 OBAMA, THINGS GOT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The Six-Party </a:t>
            </a:r>
            <a:r>
              <a:rPr lang="en-US" dirty="0" smtClean="0"/>
              <a:t>Talks </a:t>
            </a:r>
            <a:r>
              <a:rPr lang="en-US" dirty="0"/>
              <a:t>didn’t fall apart until the first months of the Obama administration</a:t>
            </a:r>
            <a:r>
              <a:rPr lang="en-US"/>
              <a:t>. </a:t>
            </a:r>
            <a:endParaRPr lang="en-US" smtClean="0"/>
          </a:p>
          <a:p>
            <a:r>
              <a:rPr lang="en-US" smtClean="0"/>
              <a:t>Obama </a:t>
            </a:r>
            <a:r>
              <a:rPr lang="en-US" dirty="0"/>
              <a:t>and Jeff Bader, his top adviser on Asia, </a:t>
            </a:r>
            <a:r>
              <a:rPr lang="en-US" dirty="0" smtClean="0"/>
              <a:t>decided to </a:t>
            </a:r>
            <a:r>
              <a:rPr lang="en-US" dirty="0"/>
              <a:t>adopt </a:t>
            </a:r>
            <a:r>
              <a:rPr lang="en-US" dirty="0" smtClean="0"/>
              <a:t>Lee’s </a:t>
            </a:r>
            <a:r>
              <a:rPr lang="en-US" dirty="0"/>
              <a:t>proposals to use the suspension of energy aid as pressure to force </a:t>
            </a:r>
            <a:r>
              <a:rPr lang="en-US" dirty="0" smtClean="0"/>
              <a:t>NK to </a:t>
            </a:r>
            <a:r>
              <a:rPr lang="en-US" dirty="0"/>
              <a:t>accept the verification </a:t>
            </a:r>
            <a:r>
              <a:rPr lang="en-US" dirty="0" smtClean="0"/>
              <a:t>plans. </a:t>
            </a:r>
          </a:p>
          <a:p>
            <a:r>
              <a:rPr lang="en-US" dirty="0" smtClean="0"/>
              <a:t>The </a:t>
            </a:r>
            <a:r>
              <a:rPr lang="en-US" dirty="0"/>
              <a:t>idea of direct talks with the North, championed during Obama’s 2008 campaign, was abandoned. </a:t>
            </a:r>
          </a:p>
        </p:txBody>
      </p:sp>
    </p:spTree>
    <p:extLst>
      <p:ext uri="{BB962C8B-B14F-4D97-AF65-F5344CB8AC3E}">
        <p14:creationId xmlns:p14="http://schemas.microsoft.com/office/powerpoint/2010/main" val="2098318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MUCH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500" dirty="0" smtClean="0"/>
              <a:t>Washington’s policy became “pure pressure without negotiations.” Officially, the doctrine was known as “strategic patience,” but behind it was an assumption that NK was headed for collapse. </a:t>
            </a:r>
          </a:p>
          <a:p>
            <a:r>
              <a:rPr lang="en-US" sz="3500" dirty="0" smtClean="0"/>
              <a:t>The Obama-Lee pressure tactics increased tensions, leading to further North Korean nuclear and missile tests, as well as a near-war when NK shelled a SK island in 2010.</a:t>
            </a:r>
          </a:p>
          <a:p>
            <a:r>
              <a:rPr lang="en-US" sz="3500" dirty="0" smtClean="0"/>
              <a:t>During this time, Obama began an intensive cyber-war that was later leaked to the NYT’s David Sanger. These attacks continue, as do NK counter-attacks.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7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OBAMA TO TRUMP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As the situation deteriorated, Obama </a:t>
            </a:r>
            <a:r>
              <a:rPr lang="en-US" sz="2400" dirty="0" smtClean="0"/>
              <a:t>launched joint military </a:t>
            </a:r>
            <a:r>
              <a:rPr lang="en-US" sz="2400" dirty="0"/>
              <a:t>exercises with </a:t>
            </a:r>
            <a:r>
              <a:rPr lang="en-US" sz="2400" dirty="0" smtClean="0"/>
              <a:t>SK that </a:t>
            </a:r>
            <a:r>
              <a:rPr lang="en-US" sz="2400" dirty="0"/>
              <a:t>increased in size and tempo </a:t>
            </a:r>
            <a:r>
              <a:rPr lang="en-US" sz="2400" dirty="0" smtClean="0"/>
              <a:t>and </a:t>
            </a:r>
            <a:r>
              <a:rPr lang="en-US" sz="2400" dirty="0"/>
              <a:t>are now at the heart of the tension with Kim Jong-un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Trump made it infinitely worse by threatening to “totally destroy North Korea.” Bush never spoke about “annihilating” Iraqi people. This is extremist, dangerous language. </a:t>
            </a:r>
          </a:p>
          <a:p>
            <a:r>
              <a:rPr lang="en-US" sz="2400" dirty="0" smtClean="0"/>
              <a:t>NK is now closer than ever to having an nuclear ICBM capability and has capacity to inflict deadly harm to the US, SK and Japan during a war. </a:t>
            </a:r>
          </a:p>
          <a:p>
            <a:r>
              <a:rPr lang="en-US" sz="2400" dirty="0" smtClean="0"/>
              <a:t>US regularly flies “Swans of Death” B1-B bombers into Korean skies, even North of the NLL sea border. US also selling more advanced weapons to SK and bringing in “strategic assets.”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82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KIM REGIME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KIM JONG IL, KJU’s father, used nuclear weapons and missiles as a bargaining chip to normalize relations with the US as a way to break out of its post-Cold War isolation. He traveled abroad frequently, especially to China and Russia. </a:t>
            </a:r>
            <a:endParaRPr lang="en-US" dirty="0"/>
          </a:p>
          <a:p>
            <a:r>
              <a:rPr lang="en-US" dirty="0" smtClean="0"/>
              <a:t>KIM JONG UN has perfected the “</a:t>
            </a:r>
            <a:r>
              <a:rPr lang="en-US" dirty="0" err="1" smtClean="0"/>
              <a:t>Byungjin</a:t>
            </a:r>
            <a:r>
              <a:rPr lang="en-US" dirty="0" smtClean="0"/>
              <a:t> Line,” which says that nuclear and missile development is central to NK’s economic future. He wants to be recognized as an atomic power and negotiate a peace treaty. He stays home, has yet to meet the leaders of China, and has no record of diplomacy.</a:t>
            </a:r>
          </a:p>
          <a:p>
            <a:r>
              <a:rPr lang="en-US" dirty="0" smtClean="0"/>
              <a:t>RI YONG HO, NK’s foreign minister, is well-respected by US negotiators. His deputy FM meets regularly with former US officials and has talked to the Trump administration.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51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NORTH KOREA SEES THE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NK believes the large US-South Korean military exercises held twice a year are a threat to its survival, both as a nation and a government. </a:t>
            </a:r>
          </a:p>
          <a:p>
            <a:r>
              <a:rPr lang="en-US" dirty="0" smtClean="0"/>
              <a:t>These exercises include “decapitation strikes” that would take out the NK leadership. NK also fears nuclear attack.</a:t>
            </a:r>
          </a:p>
          <a:p>
            <a:r>
              <a:rPr lang="en-US" dirty="0" smtClean="0"/>
              <a:t>NK says it will not negotiate away its weapons and will only negotiate when the US changes its “hostile policy” and ends nuclear threat and sanctions.</a:t>
            </a:r>
          </a:p>
        </p:txBody>
      </p:sp>
    </p:spTree>
    <p:extLst>
      <p:ext uri="{BB962C8B-B14F-4D97-AF65-F5344CB8AC3E}">
        <p14:creationId xmlns:p14="http://schemas.microsoft.com/office/powerpoint/2010/main" val="719509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SOUTH KOREA WANTS DIPLOMACY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President Moon  Jae-in was elected on the strength of the “candlelight revolution” and wants a return to the Sunshine Policy.</a:t>
            </a:r>
          </a:p>
          <a:p>
            <a:r>
              <a:rPr lang="en-US" dirty="0" smtClean="0"/>
              <a:t>NK has not responded to Moon’s overtures to talk and says SK lacks independence from the US. </a:t>
            </a:r>
          </a:p>
          <a:p>
            <a:r>
              <a:rPr lang="en-US" dirty="0" smtClean="0"/>
              <a:t>Moon and his military have supported Trump’s </a:t>
            </a:r>
            <a:r>
              <a:rPr lang="en-US" dirty="0" err="1" smtClean="0"/>
              <a:t>hard-line</a:t>
            </a:r>
            <a:r>
              <a:rPr lang="en-US" dirty="0" smtClean="0"/>
              <a:t> policies &amp; statements.</a:t>
            </a:r>
          </a:p>
          <a:p>
            <a:r>
              <a:rPr lang="en-US" dirty="0" smtClean="0"/>
              <a:t>Yet Moon continues to say “no war” and has been concerned about US unilateral action.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2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TRUMP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 recent weeks, the “military option” in Korea has emerged as a likely strategy even though </a:t>
            </a:r>
            <a:r>
              <a:rPr lang="en-US" dirty="0" err="1" smtClean="0"/>
              <a:t>Tillerson</a:t>
            </a:r>
            <a:r>
              <a:rPr lang="en-US" dirty="0" smtClean="0"/>
              <a:t> and </a:t>
            </a:r>
            <a:r>
              <a:rPr lang="en-US" dirty="0" err="1" smtClean="0"/>
              <a:t>Mattis</a:t>
            </a:r>
            <a:r>
              <a:rPr lang="en-US" dirty="0" smtClean="0"/>
              <a:t> continue to insist on a diplomatic solution. </a:t>
            </a:r>
          </a:p>
          <a:p>
            <a:r>
              <a:rPr lang="en-US" dirty="0" smtClean="0"/>
              <a:t>McMaster, Trump’s national security adviser, has been pushing for “preventive war,” i.e., pre-emptive strikes.</a:t>
            </a:r>
          </a:p>
          <a:p>
            <a:r>
              <a:rPr lang="en-US" dirty="0" smtClean="0"/>
              <a:t>Trump &amp; Co. seem to believe that China will push NK to disarm and even cooperate in regime change in NK and forced unification.</a:t>
            </a:r>
          </a:p>
          <a:p>
            <a:r>
              <a:rPr lang="en-US" dirty="0" smtClean="0"/>
              <a:t>Many former US officials, such as former DNI James Clapper, see direct talks as the only solution and say US may have to recognize NK as a nuclear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496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1994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Agreed </a:t>
            </a:r>
            <a:r>
              <a:rPr lang="en-US" dirty="0"/>
              <a:t>Framework led North Korea to halt its plutonium-based nuclear weapons program for over a decade, forgoing enough enrichment to make over 100 nuclear bombs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“North </a:t>
            </a:r>
            <a:r>
              <a:rPr lang="en-US" dirty="0"/>
              <a:t>Korea made no </a:t>
            </a:r>
            <a:r>
              <a:rPr lang="en-US" dirty="0" err="1"/>
              <a:t>fissible</a:t>
            </a:r>
            <a:r>
              <a:rPr lang="en-US" dirty="0"/>
              <a:t> material whatsoever from 1991 to </a:t>
            </a:r>
            <a:r>
              <a:rPr lang="en-US" dirty="0" smtClean="0"/>
              <a:t>2003” </a:t>
            </a:r>
            <a:r>
              <a:rPr lang="mr-IN" dirty="0" smtClean="0"/>
              <a:t>–</a:t>
            </a:r>
            <a:r>
              <a:rPr lang="en-US" dirty="0" smtClean="0"/>
              <a:t> Leon </a:t>
            </a:r>
            <a:r>
              <a:rPr lang="en-US" dirty="0" err="1" smtClean="0"/>
              <a:t>Sigal</a:t>
            </a:r>
            <a:r>
              <a:rPr lang="en-US" dirty="0" smtClean="0"/>
              <a:t>, a </a:t>
            </a:r>
            <a:r>
              <a:rPr lang="en-US" dirty="0"/>
              <a:t>former State Department official who helped negotiate the </a:t>
            </a:r>
            <a:r>
              <a:rPr lang="en-US" dirty="0" smtClean="0"/>
              <a:t>framework.</a:t>
            </a:r>
          </a:p>
          <a:p>
            <a:r>
              <a:rPr lang="en-US" dirty="0" smtClean="0"/>
              <a:t>The US and NK agreed to move forward to full economic and diplomatic relations.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23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MAKE THE PEACE?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NK, China and Russia have all proposed a “freeze for freeze” in which NK would halt its nuke + missile tests and US/SK would halt or scale down joint military exercises. Tacitly endorsed by SK too.</a:t>
            </a:r>
          </a:p>
          <a:p>
            <a:r>
              <a:rPr lang="en-US" dirty="0" smtClean="0"/>
              <a:t>What “carrots” can we (the US) offer to start bilateral talks so NK has an off-ramp? Withdrawal of THAAD, as demanded by SK peace movement?</a:t>
            </a:r>
          </a:p>
          <a:p>
            <a:r>
              <a:rPr lang="en-US" dirty="0" smtClean="0"/>
              <a:t>Ending US “hostile policy” is key. That might include relaxing of sanctions and an offer to talk about a peace agreement ending the Korean War.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04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REALITY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Japan’s Abe, key Trump ally, pushing for confrontation and military option. </a:t>
            </a:r>
            <a:r>
              <a:rPr lang="en-US" dirty="0" smtClean="0"/>
              <a:t>We have a </a:t>
            </a:r>
            <a:r>
              <a:rPr lang="en-US" dirty="0" err="1" smtClean="0"/>
              <a:t>defacto</a:t>
            </a:r>
            <a:r>
              <a:rPr lang="en-US" dirty="0" smtClean="0"/>
              <a:t> 3-way military alliance.</a:t>
            </a:r>
            <a:endParaRPr lang="en-US" dirty="0" smtClean="0"/>
          </a:p>
          <a:p>
            <a:r>
              <a:rPr lang="en-US" dirty="0" smtClean="0"/>
              <a:t>SK military has insisted on US shifting “strategic assets” to Korea, including flights of B1-B bombers from Guam. So escalation is partly due to SK demands, not only US. </a:t>
            </a:r>
          </a:p>
          <a:p>
            <a:r>
              <a:rPr lang="en-US" dirty="0" smtClean="0"/>
              <a:t>NK unlikely to give up their nukes and ICBMs. But they are interested in a peace agreement that would end hostilities. US may have to live with nuclear NK.</a:t>
            </a:r>
          </a:p>
          <a:p>
            <a:r>
              <a:rPr lang="en-US" dirty="0" smtClean="0"/>
              <a:t>Trump </a:t>
            </a:r>
            <a:r>
              <a:rPr lang="mr-IN" dirty="0" smtClean="0"/>
              <a:t>–</a:t>
            </a:r>
            <a:r>
              <a:rPr lang="en-US" dirty="0" smtClean="0"/>
              <a:t> as NYT’s </a:t>
            </a:r>
            <a:r>
              <a:rPr lang="en-US" dirty="0" err="1" smtClean="0"/>
              <a:t>Kristoff</a:t>
            </a:r>
            <a:r>
              <a:rPr lang="en-US" dirty="0" smtClean="0"/>
              <a:t> admits today </a:t>
            </a:r>
            <a:r>
              <a:rPr lang="mr-IN" dirty="0" smtClean="0"/>
              <a:t>–</a:t>
            </a:r>
            <a:r>
              <a:rPr lang="en-US" dirty="0" smtClean="0"/>
              <a:t> is the wild card. He is a militaristic imperialist who sees war on NK as a way to expand his power and US global hegemony.</a:t>
            </a:r>
          </a:p>
          <a:p>
            <a:r>
              <a:rPr lang="en-US" dirty="0" smtClean="0"/>
              <a:t>Outside intervention needed: China? Russia? Jimmy Carter? Angela Merkel? Somebody has to jump-start negotiations.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0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TASKS FOR US ANTIWAR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Build alliances with South Korea’s peace, labor and democratic movements. </a:t>
            </a:r>
          </a:p>
          <a:p>
            <a:r>
              <a:rPr lang="en-US" dirty="0" smtClean="0"/>
              <a:t>Remember: It’s their country. Korea was tragically divided in 1945. Koreans have a right to reconcile and unify however they choose.</a:t>
            </a:r>
          </a:p>
          <a:p>
            <a:r>
              <a:rPr lang="en-US" dirty="0" smtClean="0"/>
              <a:t>Focus on the need for a peace treaty in Korea to end the Korean War and set the stage for intra-Korean talks and exchanges.</a:t>
            </a:r>
          </a:p>
          <a:p>
            <a:r>
              <a:rPr lang="en-US" dirty="0" smtClean="0"/>
              <a:t>Beware and counter US media propaganda. Respond to lies (about engagement &amp; 1994 agreement) with facts. Avoid US rhetoric that sees NK as our “enemy.”</a:t>
            </a:r>
          </a:p>
          <a:p>
            <a:r>
              <a:rPr lang="en-US" dirty="0" smtClean="0"/>
              <a:t>FIGHT FOR PEACE: ANOTHER KOREAN WAR WOULD BE A CATASTROPHE.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56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CONTACTS FOR TIM SHORROCK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Twitter: @</a:t>
            </a:r>
            <a:r>
              <a:rPr lang="en-US" dirty="0" err="1" smtClean="0"/>
              <a:t>TimothyS</a:t>
            </a:r>
            <a:endParaRPr lang="en-US" dirty="0" smtClean="0"/>
          </a:p>
          <a:p>
            <a:r>
              <a:rPr lang="en-US" dirty="0" smtClean="0"/>
              <a:t>Facebook </a:t>
            </a:r>
            <a:r>
              <a:rPr lang="mr-IN" dirty="0" smtClean="0"/>
              <a:t>–</a:t>
            </a:r>
            <a:r>
              <a:rPr lang="en-US" dirty="0" smtClean="0"/>
              <a:t> Tim Shorrock</a:t>
            </a:r>
          </a:p>
          <a:p>
            <a:r>
              <a:rPr lang="en-US" dirty="0" smtClean="0"/>
              <a:t>Website: </a:t>
            </a:r>
            <a:r>
              <a:rPr lang="en-US" dirty="0" err="1" smtClean="0">
                <a:hlinkClick r:id="rId2"/>
              </a:rPr>
              <a:t>www.timshorrock.com</a:t>
            </a:r>
            <a:endParaRPr lang="en-US" dirty="0" smtClean="0"/>
          </a:p>
          <a:p>
            <a:r>
              <a:rPr lang="en-US" dirty="0" smtClean="0"/>
              <a:t>The Nation: </a:t>
            </a:r>
            <a:r>
              <a:rPr lang="en-US" dirty="0" smtClean="0">
                <a:hlinkClick r:id="rId3"/>
              </a:rPr>
              <a:t>https://www.thenation.com/authors/tim-shorrock/</a:t>
            </a:r>
            <a:endParaRPr lang="en-US" dirty="0" smtClean="0"/>
          </a:p>
          <a:p>
            <a:r>
              <a:rPr lang="en-US" dirty="0" smtClean="0"/>
              <a:t>Email: </a:t>
            </a:r>
            <a:r>
              <a:rPr lang="en-US" dirty="0" err="1" smtClean="0"/>
              <a:t>timshorrock@gmail.com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99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HELD LONG INTO THE BUSH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1998 the State </a:t>
            </a:r>
            <a:r>
              <a:rPr lang="en-US" dirty="0" smtClean="0"/>
              <a:t>Department testified </a:t>
            </a:r>
            <a:r>
              <a:rPr lang="en-US" dirty="0"/>
              <a:t>to Congress that, “there is no fundamental violation of any aspect of the framework </a:t>
            </a:r>
            <a:r>
              <a:rPr lang="en-US" dirty="0" smtClean="0"/>
              <a:t>agreement.” </a:t>
            </a:r>
          </a:p>
          <a:p>
            <a:r>
              <a:rPr lang="en-US" dirty="0" smtClean="0"/>
              <a:t>Four </a:t>
            </a:r>
            <a:r>
              <a:rPr lang="en-US" dirty="0"/>
              <a:t>years </a:t>
            </a:r>
            <a:r>
              <a:rPr lang="en-US" dirty="0" smtClean="0"/>
              <a:t>later in 2002, </a:t>
            </a:r>
            <a:r>
              <a:rPr lang="en-US" dirty="0"/>
              <a:t>a similar pledge was made by then-Secretary of State Colin Powell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32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WAS A BIG PROBLEM: </a:t>
            </a:r>
            <a:br>
              <a:rPr lang="en-US" dirty="0" smtClean="0"/>
            </a:br>
            <a:r>
              <a:rPr lang="en-US" dirty="0" smtClean="0"/>
              <a:t>REPUBLICANS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Framework was signed in October 1994. In November 1994, the </a:t>
            </a:r>
            <a:r>
              <a:rPr lang="en-US" dirty="0"/>
              <a:t>GOP </a:t>
            </a:r>
            <a:r>
              <a:rPr lang="mr-IN" dirty="0" smtClean="0"/>
              <a:t>–</a:t>
            </a:r>
            <a:r>
              <a:rPr lang="en-US" dirty="0" smtClean="0"/>
              <a:t> led by Newt Gingrich - captured </a:t>
            </a:r>
            <a:r>
              <a:rPr lang="en-US" dirty="0"/>
              <a:t>Congress for the first time since the 1940s. </a:t>
            </a:r>
            <a:endParaRPr lang="en-US" dirty="0" smtClean="0"/>
          </a:p>
          <a:p>
            <a:r>
              <a:rPr lang="en-US" dirty="0" smtClean="0"/>
              <a:t>GOP leaders</a:t>
            </a:r>
            <a:r>
              <a:rPr lang="en-US" dirty="0"/>
              <a:t>, </a:t>
            </a:r>
            <a:r>
              <a:rPr lang="en-US" dirty="0" smtClean="0"/>
              <a:t>led by McCain</a:t>
            </a:r>
            <a:r>
              <a:rPr lang="en-US" dirty="0"/>
              <a:t>, </a:t>
            </a:r>
            <a:r>
              <a:rPr lang="en-US" dirty="0" smtClean="0"/>
              <a:t>attacked the </a:t>
            </a:r>
            <a:r>
              <a:rPr lang="en-US" dirty="0"/>
              <a:t>framework as a sellout that would essentially bribe North Korea to follow international law on nuclear </a:t>
            </a:r>
            <a:r>
              <a:rPr lang="en-US" dirty="0" smtClean="0"/>
              <a:t>proliferation. “Appeasement.”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972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As a result, the US violated </a:t>
            </a:r>
            <a:r>
              <a:rPr lang="en-US" dirty="0"/>
              <a:t>the framework by delaying the most important part of the agreement for Pyongyang—US oil shipments and the full normalization of political and economic relations</a:t>
            </a:r>
            <a:r>
              <a:rPr lang="en-US" i="1" dirty="0"/>
              <a:t>. </a:t>
            </a:r>
            <a:endParaRPr lang="en-US" i="1" dirty="0" smtClean="0"/>
          </a:p>
          <a:p>
            <a:r>
              <a:rPr lang="en-US" dirty="0" smtClean="0"/>
              <a:t>By </a:t>
            </a:r>
            <a:r>
              <a:rPr lang="en-US" dirty="0"/>
              <a:t>1997, </a:t>
            </a:r>
            <a:r>
              <a:rPr lang="en-US" dirty="0" smtClean="0"/>
              <a:t>North Korea was complaining that </a:t>
            </a:r>
            <a:r>
              <a:rPr lang="en-US" dirty="0"/>
              <a:t>the </a:t>
            </a:r>
            <a:r>
              <a:rPr lang="en-US" dirty="0" smtClean="0"/>
              <a:t>US was </a:t>
            </a:r>
            <a:r>
              <a:rPr lang="en-US" dirty="0"/>
              <a:t>slow to deliver its promised oil and stalling on its pledge to end its hostile policies—the </a:t>
            </a:r>
            <a:r>
              <a:rPr lang="en-US" dirty="0" smtClean="0"/>
              <a:t>reason </a:t>
            </a:r>
            <a:r>
              <a:rPr lang="en-US" dirty="0"/>
              <a:t>Kim </a:t>
            </a:r>
            <a:r>
              <a:rPr lang="en-US" dirty="0" err="1"/>
              <a:t>Jong-il</a:t>
            </a:r>
            <a:r>
              <a:rPr lang="en-US" dirty="0"/>
              <a:t> signed in the first place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US intelligence picked up that NK, possibly as a result of US violations, was secretly acquiring centrifuges and equipment to process uranium.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120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FRAMEWORK LED TO MISSILE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engagement allowed Clinton to </a:t>
            </a:r>
            <a:r>
              <a:rPr lang="en-US" dirty="0"/>
              <a:t>launch </a:t>
            </a:r>
            <a:r>
              <a:rPr lang="en-US" dirty="0" smtClean="0"/>
              <a:t>talks in 1998 that </a:t>
            </a:r>
            <a:r>
              <a:rPr lang="en-US" dirty="0"/>
              <a:t>nearly led to a final breakthrough with </a:t>
            </a:r>
            <a:r>
              <a:rPr lang="en-US" dirty="0" smtClean="0"/>
              <a:t>NK to end its missile program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In </a:t>
            </a:r>
            <a:r>
              <a:rPr lang="en-US" dirty="0"/>
              <a:t>return for an end to enmity, </a:t>
            </a:r>
            <a:r>
              <a:rPr lang="en-US" dirty="0" smtClean="0"/>
              <a:t>NK was </a:t>
            </a:r>
            <a:r>
              <a:rPr lang="en-US" dirty="0"/>
              <a:t>prepared to shut down its development, testing, and deployment of all medium- and long-range missiles. </a:t>
            </a:r>
            <a:endParaRPr lang="en-US" dirty="0" smtClean="0"/>
          </a:p>
          <a:p>
            <a:r>
              <a:rPr lang="en-US" dirty="0" err="1" smtClean="0"/>
              <a:t>SecState</a:t>
            </a:r>
            <a:r>
              <a:rPr lang="en-US" dirty="0" smtClean="0"/>
              <a:t> Albright went to Pyongyang &amp; Kim Jong </a:t>
            </a:r>
            <a:r>
              <a:rPr lang="en-US" dirty="0" err="1" smtClean="0"/>
              <a:t>Un’s</a:t>
            </a:r>
            <a:r>
              <a:rPr lang="en-US" dirty="0" smtClean="0"/>
              <a:t> top general visited Clinton at the White House. But </a:t>
            </a:r>
            <a:r>
              <a:rPr lang="en-US" dirty="0"/>
              <a:t>the agreement was never completed. </a:t>
            </a:r>
          </a:p>
        </p:txBody>
      </p:sp>
    </p:spTree>
    <p:extLst>
      <p:ext uri="{BB962C8B-B14F-4D97-AF65-F5344CB8AC3E}">
        <p14:creationId xmlns:p14="http://schemas.microsoft.com/office/powerpoint/2010/main" val="3247475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 THE NEOCONS </a:t>
            </a:r>
            <a:br>
              <a:rPr lang="en-US" dirty="0" smtClean="0"/>
            </a:br>
            <a:r>
              <a:rPr lang="en-US" dirty="0" smtClean="0"/>
              <a:t>(AND JOHN BOLTON)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framework </a:t>
            </a:r>
            <a:r>
              <a:rPr lang="en-US" dirty="0"/>
              <a:t>collapsed in </a:t>
            </a:r>
            <a:r>
              <a:rPr lang="en-US" dirty="0" smtClean="0"/>
              <a:t>2003 when Bush emissary accused NK of </a:t>
            </a:r>
            <a:r>
              <a:rPr lang="en-US" dirty="0"/>
              <a:t>starting a highly enriched uranium </a:t>
            </a:r>
            <a:r>
              <a:rPr lang="en-US" dirty="0" smtClean="0"/>
              <a:t>program (HEU) as </a:t>
            </a:r>
            <a:r>
              <a:rPr lang="en-US" dirty="0"/>
              <a:t>a second avenue to the </a:t>
            </a:r>
            <a:r>
              <a:rPr lang="en-US" dirty="0" smtClean="0"/>
              <a:t>bomb.</a:t>
            </a:r>
          </a:p>
          <a:p>
            <a:r>
              <a:rPr lang="en-US" dirty="0" smtClean="0"/>
              <a:t>NK didn’t have an HEU program yet but said it had the right. Still, it </a:t>
            </a:r>
            <a:r>
              <a:rPr lang="en-US" dirty="0"/>
              <a:t>was scouting the world for enrichment machinery to use </a:t>
            </a:r>
            <a:r>
              <a:rPr lang="en-US" dirty="0" smtClean="0"/>
              <a:t>later </a:t>
            </a:r>
            <a:r>
              <a:rPr lang="mr-IN" dirty="0" smtClean="0"/>
              <a:t>–</a:t>
            </a:r>
            <a:r>
              <a:rPr lang="en-US" dirty="0" smtClean="0"/>
              <a:t> a possible violation of the AF</a:t>
            </a:r>
            <a:r>
              <a:rPr lang="en-US" i="1" dirty="0" smtClean="0"/>
              <a:t>. </a:t>
            </a:r>
            <a:r>
              <a:rPr lang="en-US" dirty="0" smtClean="0"/>
              <a:t>But US refused to negotiate about the HEU program.</a:t>
            </a:r>
          </a:p>
          <a:p>
            <a:r>
              <a:rPr lang="en-US" dirty="0" smtClean="0"/>
              <a:t>Bush named North </a:t>
            </a:r>
            <a:r>
              <a:rPr lang="en-US" dirty="0"/>
              <a:t>Korea part of his “axis of evil” in January 2002. </a:t>
            </a:r>
            <a:r>
              <a:rPr lang="en-US" dirty="0" smtClean="0"/>
              <a:t>He also dismissed Kim </a:t>
            </a:r>
            <a:r>
              <a:rPr lang="en-US" dirty="0" err="1" smtClean="0"/>
              <a:t>Dae</a:t>
            </a:r>
            <a:r>
              <a:rPr lang="en-US" dirty="0" smtClean="0"/>
              <a:t> Jung’s “Sunshine Policy” and said he would not talk to NK.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1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DPRK STARTED BUILDING A BOMB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</a:t>
            </a:r>
            <a:r>
              <a:rPr lang="en-US" dirty="0" smtClean="0"/>
              <a:t>2003, the </a:t>
            </a:r>
            <a:r>
              <a:rPr lang="en-US" dirty="0"/>
              <a:t>North kicked out the IAEA inspectors and began building what would become its first bomb, in 2006, triggering a second nuclear crisis that continues to this day. 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I think they were [cheating] to hedge their bets because we were cheating too,” </a:t>
            </a:r>
            <a:r>
              <a:rPr lang="en-US" dirty="0" smtClean="0"/>
              <a:t>says Lawrence </a:t>
            </a:r>
            <a:r>
              <a:rPr lang="en-US" dirty="0"/>
              <a:t>Wilkerson, </a:t>
            </a:r>
            <a:r>
              <a:rPr lang="en-US" dirty="0" smtClean="0"/>
              <a:t>the </a:t>
            </a:r>
            <a:r>
              <a:rPr lang="en-US" dirty="0"/>
              <a:t>chief of staff to Colin Powell in </a:t>
            </a:r>
            <a:r>
              <a:rPr lang="en-US" dirty="0" smtClean="0"/>
              <a:t>2002</a:t>
            </a:r>
            <a:r>
              <a:rPr lang="en-US" i="1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8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THE 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President Bush took office, North Korea, thanks to diplomacy, </a:t>
            </a:r>
            <a:r>
              <a:rPr lang="en-US" u="sng" dirty="0" smtClean="0"/>
              <a:t>had </a:t>
            </a:r>
            <a:r>
              <a:rPr lang="en-US" u="sng" dirty="0"/>
              <a:t>less than a bomb’s worth of plutonium </a:t>
            </a:r>
            <a:r>
              <a:rPr lang="en-US" dirty="0"/>
              <a:t>and was verifiably not making more. </a:t>
            </a:r>
            <a:endParaRPr lang="en-US" dirty="0" smtClean="0"/>
          </a:p>
          <a:p>
            <a:r>
              <a:rPr lang="en-US" dirty="0" smtClean="0"/>
              <a:t>Five years later, as </a:t>
            </a:r>
            <a:r>
              <a:rPr lang="en-US" dirty="0"/>
              <a:t>a result of Washington’s broken promises and financial sanctions, </a:t>
            </a:r>
            <a:r>
              <a:rPr lang="en-US" u="sng" dirty="0" smtClean="0"/>
              <a:t>NK had 7 to 9 bombs</a:t>
            </a:r>
            <a:r>
              <a:rPr lang="en-US" u="sng" dirty="0"/>
              <a:t>’ worth </a:t>
            </a:r>
            <a:r>
              <a:rPr lang="en-US" u="sng" dirty="0" smtClean="0"/>
              <a:t>of plutonium, had </a:t>
            </a:r>
            <a:r>
              <a:rPr lang="en-US" u="sng" dirty="0"/>
              <a:t>resumed longer-range </a:t>
            </a:r>
            <a:r>
              <a:rPr lang="en-US" u="sng" dirty="0" smtClean="0"/>
              <a:t>missile test </a:t>
            </a:r>
            <a:r>
              <a:rPr lang="en-US" u="sng" dirty="0"/>
              <a:t>launches</a:t>
            </a:r>
            <a:r>
              <a:rPr lang="en-US" dirty="0"/>
              <a:t>, and </a:t>
            </a:r>
            <a:r>
              <a:rPr lang="en-US" dirty="0" smtClean="0"/>
              <a:t>“felt </a:t>
            </a:r>
            <a:r>
              <a:rPr lang="en-US" dirty="0"/>
              <a:t>free to test nuclear </a:t>
            </a:r>
            <a:r>
              <a:rPr lang="en-US" dirty="0" smtClean="0"/>
              <a:t>weapons” which it did in 2006 </a:t>
            </a:r>
            <a:r>
              <a:rPr lang="mr-IN" dirty="0" smtClean="0"/>
              <a:t>–</a:t>
            </a:r>
            <a:r>
              <a:rPr lang="en-US" dirty="0" smtClean="0"/>
              <a:t> Leon </a:t>
            </a:r>
            <a:r>
              <a:rPr lang="en-US" dirty="0" err="1" smtClean="0"/>
              <a:t>Sigal</a:t>
            </a:r>
            <a:r>
              <a:rPr lang="en-US" dirty="0" smtClean="0"/>
              <a:t>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71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</TotalTime>
  <Words>2093</Words>
  <Application>Microsoft Macintosh PowerPoint</Application>
  <PresentationFormat>On-screen Show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THE US AND NORTH KOREA:  HOW WE GOT HERE AND HOW WE CAN MAKE THE PEACE</vt:lpstr>
      <vt:lpstr>THE 1994 AGREEMENT</vt:lpstr>
      <vt:lpstr>IT HELD LONG INTO THE BUSH YEARS</vt:lpstr>
      <vt:lpstr>THERE WAS A BIG PROBLEM:  REPUBLICANS</vt:lpstr>
      <vt:lpstr>US VIOLATIONS</vt:lpstr>
      <vt:lpstr>THE FRAMEWORK LED TO MISSILE TALKS</vt:lpstr>
      <vt:lpstr>ENTER THE NEOCONS  (AND JOHN BOLTON)</vt:lpstr>
      <vt:lpstr>THE DPRK STARTED BUILDING A BOMB</vt:lpstr>
      <vt:lpstr>HERE’S THE BOTTOM LINE</vt:lpstr>
      <vt:lpstr>BUSH LATER OPENED TALKS </vt:lpstr>
      <vt:lpstr>THE RIGHT CAME TO POWER IN SOUTH KOREA</vt:lpstr>
      <vt:lpstr>NORTH KOREA SAID NO</vt:lpstr>
      <vt:lpstr>UNDER OBAMA, THINGS GOT WORSE</vt:lpstr>
      <vt:lpstr>MUCH WORSE</vt:lpstr>
      <vt:lpstr>FROM OBAMA TO TRUMP</vt:lpstr>
      <vt:lpstr>THE KIM REGIME</vt:lpstr>
      <vt:lpstr>HOW NORTH KOREA SEES THE US</vt:lpstr>
      <vt:lpstr>SOUTH KOREA WANTS DIPLOMACY</vt:lpstr>
      <vt:lpstr>WHAT DOES TRUMP WANT?</vt:lpstr>
      <vt:lpstr>HOW DO WE MAKE THE PEACE? </vt:lpstr>
      <vt:lpstr>THE REALITY </vt:lpstr>
      <vt:lpstr>TASKS FOR US ANTIWAR MOVEMENT</vt:lpstr>
      <vt:lpstr>CONTACTS FOR TIM SHORROCK</vt:lpstr>
    </vt:vector>
  </TitlesOfParts>
  <Company>Journalist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 Shorrock</dc:creator>
  <cp:lastModifiedBy>Tim  Shorrock</cp:lastModifiedBy>
  <cp:revision>41</cp:revision>
  <dcterms:created xsi:type="dcterms:W3CDTF">2017-10-12T03:16:59Z</dcterms:created>
  <dcterms:modified xsi:type="dcterms:W3CDTF">2017-10-12T19:22:37Z</dcterms:modified>
</cp:coreProperties>
</file>